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>
            <p:ph type="ctrTitle"/>
          </p:nvPr>
        </p:nvSpPr>
        <p:spPr>
          <a:xfrm>
            <a:off x="311707" y="592175"/>
            <a:ext cx="8520602" cy="2052599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House Price Prediction</a:t>
            </a:r>
          </a:p>
        </p:txBody>
      </p:sp>
      <p:sp>
        <p:nvSpPr>
          <p:cNvPr id="110" name="Google Shape;55;p13"/>
          <p:cNvSpPr txBox="1"/>
          <p:nvPr>
            <p:ph type="subTitle" sz="quarter" idx="1"/>
          </p:nvPr>
        </p:nvSpPr>
        <p:spPr>
          <a:xfrm>
            <a:off x="311699" y="2681725"/>
            <a:ext cx="8520602" cy="792601"/>
          </a:xfrm>
          <a:prstGeom prst="rect">
            <a:avLst/>
          </a:prstGeom>
        </p:spPr>
        <p:txBody>
          <a:bodyPr/>
          <a:lstStyle>
            <a:lvl1pPr marL="0" indent="0">
              <a:defRPr b="1"/>
            </a:lvl1pPr>
          </a:lstStyle>
          <a:p>
            <a:pPr/>
            <a:r>
              <a:t>Shunling Guo, PhD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32;p22"/>
          <p:cNvSpPr txBox="1"/>
          <p:nvPr>
            <p:ph type="title"/>
          </p:nvPr>
        </p:nvSpPr>
        <p:spPr>
          <a:xfrm>
            <a:off x="311699" y="229124"/>
            <a:ext cx="8520602" cy="572702"/>
          </a:xfrm>
          <a:prstGeom prst="rect">
            <a:avLst/>
          </a:prstGeom>
        </p:spPr>
        <p:txBody>
          <a:bodyPr/>
          <a:lstStyle>
            <a:lvl1pPr defTabSz="877823">
              <a:defRPr b="1" sz="2688"/>
            </a:lvl1pPr>
          </a:lstStyle>
          <a:p>
            <a:pPr/>
            <a:r>
              <a:t>Time series view:</a:t>
            </a:r>
          </a:p>
        </p:txBody>
      </p:sp>
      <p:sp>
        <p:nvSpPr>
          <p:cNvPr id="177" name="Google Shape;133;p22"/>
          <p:cNvSpPr txBox="1"/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04800"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</a:defRPr>
            </a:pPr>
            <a:r>
              <a:t>Living area and Sale Price correlation trends over time.</a:t>
            </a:r>
          </a:p>
          <a:p>
            <a:pPr marL="0" indent="457200">
              <a:buSzTx/>
              <a:buNone/>
              <a:defRPr sz="1200">
                <a:solidFill>
                  <a:srgbClr val="121212"/>
                </a:solidFill>
              </a:defRPr>
            </a:pPr>
            <a:r>
              <a:t>Y axis is average house sale price (red, SalePrice) or average living area (black, GrLivArea) of sold houses within a month. X axis is Sold Time with precision of a month.</a:t>
            </a:r>
          </a:p>
          <a:p>
            <a:pPr indent="-304800"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</a:defRPr>
            </a:pPr>
            <a:r>
              <a:t>The correlation is harder to predict, most times are positively correlated, but sometimes see negative effect. </a:t>
            </a:r>
          </a:p>
        </p:txBody>
      </p:sp>
      <p:pic>
        <p:nvPicPr>
          <p:cNvPr id="178" name="Google Shape;134;p22" descr="Google Shape;134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699" y="1905000"/>
            <a:ext cx="8311376" cy="273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39;p23"/>
          <p:cNvSpPr txBox="1"/>
          <p:nvPr>
            <p:ph type="title"/>
          </p:nvPr>
        </p:nvSpPr>
        <p:spPr>
          <a:xfrm>
            <a:off x="235499" y="216424"/>
            <a:ext cx="8520602" cy="572702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15000"/>
              </a:lnSpc>
              <a:defRPr b="1" sz="2688">
                <a:solidFill>
                  <a:srgbClr val="121212"/>
                </a:solidFill>
              </a:defRPr>
            </a:lvl1pPr>
          </a:lstStyle>
          <a:p>
            <a:pPr/>
            <a:r>
              <a:t>Statistical inference:</a:t>
            </a:r>
          </a:p>
        </p:txBody>
      </p:sp>
      <p:pic>
        <p:nvPicPr>
          <p:cNvPr id="181" name="Google Shape;140;p23" descr="Google Shape;140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00" y="934011"/>
            <a:ext cx="2882900" cy="183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oogle Shape;141;p23" descr="Google Shape;141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5599" y="963262"/>
            <a:ext cx="2882901" cy="1780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142;p23" descr="Google Shape;142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0199" y="2917725"/>
            <a:ext cx="2741289" cy="1780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oogle Shape;143;p23" descr="Google Shape;143;p2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1700" y="2751099"/>
            <a:ext cx="4197704" cy="201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48;p2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/>
            </a:lvl1pPr>
          </a:lstStyle>
          <a:p>
            <a:pPr/>
            <a:r>
              <a:t>Bedroom number influence:</a:t>
            </a:r>
          </a:p>
        </p:txBody>
      </p:sp>
      <p:pic>
        <p:nvPicPr>
          <p:cNvPr id="187" name="Google Shape;149;p24" descr="Google Shape;149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1017724"/>
            <a:ext cx="6597126" cy="3846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54;p25" descr="Google Shape;154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699" y="1170124"/>
            <a:ext cx="2647951" cy="1666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Google Shape;155;p25" descr="Google Shape;155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699" y="2989388"/>
            <a:ext cx="268605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Google Shape;156;p25" descr="Google Shape;156;p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8650" y="1107413"/>
            <a:ext cx="2628900" cy="175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oogle Shape;157;p25" descr="Google Shape;157;p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13100" y="3012413"/>
            <a:ext cx="2619375" cy="171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Google Shape;158;p25" descr="Google Shape;158;p25"/>
          <p:cNvPicPr>
            <a:picLocks noChangeAspect="1"/>
          </p:cNvPicPr>
          <p:nvPr/>
        </p:nvPicPr>
        <p:blipFill>
          <a:blip r:embed="rId6">
            <a:extLst/>
          </a:blip>
          <a:srcRect l="67094" t="0" r="0" b="0"/>
          <a:stretch>
            <a:fillRect/>
          </a:stretch>
        </p:blipFill>
        <p:spPr>
          <a:xfrm>
            <a:off x="6006550" y="2070100"/>
            <a:ext cx="2925343" cy="1666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Google Shape;159;p25"/>
          <p:cNvGrpSpPr/>
          <p:nvPr/>
        </p:nvGrpSpPr>
        <p:grpSpPr>
          <a:xfrm>
            <a:off x="117325" y="190500"/>
            <a:ext cx="2845500" cy="4749900"/>
            <a:chOff x="0" y="0"/>
            <a:chExt cx="2845499" cy="4749899"/>
          </a:xfrm>
        </p:grpSpPr>
        <p:sp>
          <p:nvSpPr>
            <p:cNvPr id="194" name="Rectangle"/>
            <p:cNvSpPr/>
            <p:nvPr/>
          </p:nvSpPr>
          <p:spPr>
            <a:xfrm>
              <a:off x="0" y="0"/>
              <a:ext cx="2845500" cy="4749900"/>
            </a:xfrm>
            <a:prstGeom prst="rect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1"/>
              </a:pPr>
            </a:p>
          </p:txBody>
        </p:sp>
        <p:sp>
          <p:nvSpPr>
            <p:cNvPr id="195" name="Bedroom number negatively correlated with house price in big houses (&gt;1500 sqft)."/>
            <p:cNvSpPr txBox="1"/>
            <p:nvPr/>
          </p:nvSpPr>
          <p:spPr>
            <a:xfrm>
              <a:off x="0" y="0"/>
              <a:ext cx="2845500" cy="786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Bedroom number negatively correlated with house price in big houses (&gt;1500 sqft).</a:t>
              </a:r>
            </a:p>
          </p:txBody>
        </p:sp>
      </p:grpSp>
      <p:grpSp>
        <p:nvGrpSpPr>
          <p:cNvPr id="199" name="Google Shape;160;p25"/>
          <p:cNvGrpSpPr/>
          <p:nvPr/>
        </p:nvGrpSpPr>
        <p:grpSpPr>
          <a:xfrm>
            <a:off x="3060350" y="190500"/>
            <a:ext cx="2845500" cy="4749900"/>
            <a:chOff x="0" y="0"/>
            <a:chExt cx="2845499" cy="4749899"/>
          </a:xfrm>
        </p:grpSpPr>
        <p:sp>
          <p:nvSpPr>
            <p:cNvPr id="197" name="Rectangle"/>
            <p:cNvSpPr/>
            <p:nvPr/>
          </p:nvSpPr>
          <p:spPr>
            <a:xfrm>
              <a:off x="0" y="0"/>
              <a:ext cx="2845500" cy="4749900"/>
            </a:xfrm>
            <a:prstGeom prst="rect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1"/>
              </a:pPr>
            </a:p>
          </p:txBody>
        </p:sp>
        <p:sp>
          <p:nvSpPr>
            <p:cNvPr id="198" name="Bedroom number correlated with house age and quality."/>
            <p:cNvSpPr txBox="1"/>
            <p:nvPr/>
          </p:nvSpPr>
          <p:spPr>
            <a:xfrm>
              <a:off x="0" y="0"/>
              <a:ext cx="2845500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Bedroom number correlated with house age and quality.</a:t>
              </a:r>
            </a:p>
          </p:txBody>
        </p:sp>
      </p:grpSp>
      <p:grpSp>
        <p:nvGrpSpPr>
          <p:cNvPr id="202" name="Google Shape;161;p25"/>
          <p:cNvGrpSpPr/>
          <p:nvPr/>
        </p:nvGrpSpPr>
        <p:grpSpPr>
          <a:xfrm>
            <a:off x="6041449" y="190500"/>
            <a:ext cx="2845501" cy="4749900"/>
            <a:chOff x="0" y="0"/>
            <a:chExt cx="2845499" cy="4749899"/>
          </a:xfrm>
        </p:grpSpPr>
        <p:sp>
          <p:nvSpPr>
            <p:cNvPr id="200" name="Rectangle"/>
            <p:cNvSpPr/>
            <p:nvPr/>
          </p:nvSpPr>
          <p:spPr>
            <a:xfrm>
              <a:off x="0" y="0"/>
              <a:ext cx="2845500" cy="4749900"/>
            </a:xfrm>
            <a:prstGeom prst="rect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1"/>
              </a:pPr>
            </a:p>
          </p:txBody>
        </p:sp>
        <p:sp>
          <p:nvSpPr>
            <p:cNvPr id="201" name="Bedroom number is not a driven force to affect house price according to model based simulation."/>
            <p:cNvSpPr txBox="1"/>
            <p:nvPr/>
          </p:nvSpPr>
          <p:spPr>
            <a:xfrm>
              <a:off x="0" y="0"/>
              <a:ext cx="2845500" cy="98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Bedroom number is not a driven force to affect house price according to model based simulation.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166;p2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/>
            </a:lvl1pPr>
          </a:lstStyle>
          <a:p>
            <a:pPr/>
            <a:r>
              <a:t>House age and quality are two driven forces:</a:t>
            </a:r>
          </a:p>
        </p:txBody>
      </p:sp>
      <p:pic>
        <p:nvPicPr>
          <p:cNvPr id="205" name="Google Shape;167;p26" descr="Google Shape;167;p26"/>
          <p:cNvPicPr>
            <a:picLocks noChangeAspect="1"/>
          </p:cNvPicPr>
          <p:nvPr/>
        </p:nvPicPr>
        <p:blipFill>
          <a:blip r:embed="rId2">
            <a:extLst/>
          </a:blip>
          <a:srcRect l="67655" t="0" r="0" b="0"/>
          <a:stretch>
            <a:fillRect/>
          </a:stretch>
        </p:blipFill>
        <p:spPr>
          <a:xfrm>
            <a:off x="169863" y="1438275"/>
            <a:ext cx="4181475" cy="240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oogle Shape;168;p26" descr="Google Shape;168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1987" y="1304925"/>
            <a:ext cx="4295776" cy="253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173;p27"/>
          <p:cNvSpPr txBox="1"/>
          <p:nvPr>
            <p:ph type="title"/>
          </p:nvPr>
        </p:nvSpPr>
        <p:spPr>
          <a:xfrm>
            <a:off x="311699" y="292624"/>
            <a:ext cx="8520602" cy="572702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15000"/>
              </a:lnSpc>
              <a:defRPr b="1" sz="2688">
                <a:solidFill>
                  <a:srgbClr val="121212"/>
                </a:solidFill>
              </a:defRPr>
            </a:lvl1pPr>
          </a:lstStyle>
          <a:p>
            <a:pPr/>
            <a:r>
              <a:t>Business insights:</a:t>
            </a:r>
          </a:p>
        </p:txBody>
      </p:sp>
      <p:sp>
        <p:nvSpPr>
          <p:cNvPr id="209" name="Google Shape;174;p27"/>
          <p:cNvSpPr txBox="1"/>
          <p:nvPr>
            <p:ph type="body" idx="1"/>
          </p:nvPr>
        </p:nvSpPr>
        <p:spPr>
          <a:xfrm>
            <a:off x="311699" y="1000074"/>
            <a:ext cx="8520602" cy="3909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b="1"/>
            </a:pPr>
            <a:r>
              <a:t>Marketing:</a:t>
            </a:r>
          </a:p>
          <a:p>
            <a:pPr lvl="1" marL="914400" indent="-317500">
              <a:lnSpc>
                <a:spcPct val="150000"/>
              </a:lnSpc>
              <a:buSzPts val="1400"/>
              <a:defRPr b="1" sz="1400"/>
            </a:pPr>
            <a:r>
              <a:t>In this area, bedroom number is not a popular feature, therefore no need to highlight.</a:t>
            </a:r>
          </a:p>
          <a:p>
            <a:pPr lvl="1" marL="914400" indent="-317500">
              <a:lnSpc>
                <a:spcPct val="150000"/>
              </a:lnSpc>
              <a:buSzPts val="1400"/>
              <a:defRPr b="1" sz="1400"/>
            </a:pPr>
            <a:r>
              <a:t>Top 10 important features:</a:t>
            </a:r>
          </a:p>
          <a:p>
            <a:pPr lvl="2" marL="1371600" indent="-317500">
              <a:lnSpc>
                <a:spcPct val="150000"/>
              </a:lnSpc>
              <a:buSzPts val="1400"/>
              <a:defRPr b="1" sz="1400"/>
            </a:pPr>
            <a:r>
              <a:t>Area of: Basement, living, garage, lot, porch and miscellaneous </a:t>
            </a:r>
          </a:p>
          <a:p>
            <a:pPr lvl="2" marL="1371600" indent="-317500">
              <a:lnSpc>
                <a:spcPct val="150000"/>
              </a:lnSpc>
              <a:buSzPts val="1400"/>
              <a:defRPr b="1" sz="1400"/>
            </a:pPr>
            <a:r>
              <a:t>Age of house and remodel</a:t>
            </a:r>
          </a:p>
          <a:p>
            <a:pPr lvl="2" marL="1371600" indent="-317500">
              <a:lnSpc>
                <a:spcPct val="150000"/>
              </a:lnSpc>
              <a:buSzPts val="1400"/>
              <a:defRPr b="1" sz="1400"/>
            </a:pPr>
            <a:r>
              <a:t>Month sold, wood deck</a:t>
            </a:r>
          </a:p>
          <a:p>
            <a:pPr>
              <a:lnSpc>
                <a:spcPct val="150000"/>
              </a:lnSpc>
              <a:defRPr b="1"/>
            </a:pPr>
            <a:r>
              <a:t>Investment:</a:t>
            </a:r>
          </a:p>
          <a:p>
            <a:pPr lvl="1" marL="914400" indent="-317500">
              <a:lnSpc>
                <a:spcPct val="150000"/>
              </a:lnSpc>
              <a:buSzPts val="1400"/>
              <a:defRPr b="1" sz="1400"/>
            </a:pPr>
            <a:r>
              <a:t>Price during time is quite stable, no appreciation value, but with low risk.</a:t>
            </a:r>
          </a:p>
          <a:p>
            <a:pPr>
              <a:lnSpc>
                <a:spcPct val="150000"/>
              </a:lnSpc>
              <a:defRPr b="1"/>
            </a:pPr>
            <a:r>
              <a:t>Real Estate Development:</a:t>
            </a:r>
          </a:p>
          <a:p>
            <a:pPr lvl="1" marL="914400" indent="-317500">
              <a:lnSpc>
                <a:spcPct val="150000"/>
              </a:lnSpc>
              <a:buSzPts val="1400"/>
              <a:defRPr b="1" sz="1400"/>
            </a:pPr>
            <a:r>
              <a:t>Using model to predict house prices and estimate revenue.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60;p1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/>
            </a:lvl1pPr>
          </a:lstStyle>
          <a:p>
            <a:pPr/>
            <a:r>
              <a:t>Overview</a:t>
            </a:r>
          </a:p>
        </p:txBody>
      </p:sp>
      <p:sp>
        <p:nvSpPr>
          <p:cNvPr id="113" name="Google Shape;61;p1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b="1"/>
            </a:pPr>
            <a:r>
              <a:t>Problem to solve and Audience</a:t>
            </a:r>
          </a:p>
          <a:p>
            <a:pPr>
              <a:lnSpc>
                <a:spcPct val="150000"/>
              </a:lnSpc>
              <a:defRPr b="1"/>
            </a:pPr>
            <a:r>
              <a:t>Solution:</a:t>
            </a:r>
          </a:p>
          <a:p>
            <a:pPr lvl="1" marL="914400" indent="-317500">
              <a:lnSpc>
                <a:spcPct val="150000"/>
              </a:lnSpc>
              <a:buSzPts val="1400"/>
              <a:defRPr b="1" sz="1400"/>
            </a:pPr>
            <a:r>
              <a:t>Data Cleaning and wrangling</a:t>
            </a:r>
          </a:p>
          <a:p>
            <a:pPr lvl="1" marL="914400" indent="-317500">
              <a:lnSpc>
                <a:spcPct val="150000"/>
              </a:lnSpc>
              <a:buSzPts val="1400"/>
              <a:defRPr b="1" sz="1400"/>
            </a:pPr>
            <a:r>
              <a:t>Exploratory data analysis</a:t>
            </a:r>
          </a:p>
          <a:p>
            <a:pPr lvl="1" marL="914400" indent="-317500">
              <a:lnSpc>
                <a:spcPct val="150000"/>
              </a:lnSpc>
              <a:buSzPts val="1400"/>
              <a:defRPr b="1" sz="1400"/>
            </a:pPr>
            <a:r>
              <a:t>Statistical analysis</a:t>
            </a:r>
          </a:p>
          <a:p>
            <a:pPr lvl="1" marL="914400" indent="-317500">
              <a:lnSpc>
                <a:spcPct val="150000"/>
              </a:lnSpc>
              <a:buSzPts val="1400"/>
              <a:defRPr b="1" sz="1400"/>
            </a:pPr>
            <a:r>
              <a:t>Machine learning modeling</a:t>
            </a:r>
          </a:p>
          <a:p>
            <a:pPr lvl="1" marL="914400" indent="-317500">
              <a:lnSpc>
                <a:spcPct val="150000"/>
              </a:lnSpc>
              <a:buSzPts val="1400"/>
              <a:defRPr b="1" sz="1400"/>
            </a:pPr>
            <a:r>
              <a:t>Case Story</a:t>
            </a:r>
          </a:p>
          <a:p>
            <a:pPr>
              <a:lnSpc>
                <a:spcPct val="150000"/>
              </a:lnSpc>
              <a:defRPr b="1"/>
            </a:pPr>
            <a:r>
              <a:t>Data Insights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66;p15"/>
          <p:cNvSpPr txBox="1"/>
          <p:nvPr>
            <p:ph type="title"/>
          </p:nvPr>
        </p:nvSpPr>
        <p:spPr>
          <a:xfrm>
            <a:off x="311699" y="216425"/>
            <a:ext cx="8520602" cy="120540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Predict house price is essential for</a:t>
            </a:r>
          </a:p>
          <a:p>
            <a:pPr>
              <a:defRPr b="1"/>
            </a:pPr>
            <a:r>
              <a:t>Real Estate Investment and Development</a:t>
            </a:r>
          </a:p>
        </p:txBody>
      </p:sp>
      <p:sp>
        <p:nvSpPr>
          <p:cNvPr id="116" name="Google Shape;67;p1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117" name="Google Shape;68;p15" descr="Google Shape;68;p15"/>
          <p:cNvPicPr>
            <a:picLocks noChangeAspect="1"/>
          </p:cNvPicPr>
          <p:nvPr/>
        </p:nvPicPr>
        <p:blipFill>
          <a:blip r:embed="rId2">
            <a:extLst/>
          </a:blip>
          <a:srcRect l="0" t="0" r="0" b="4425"/>
          <a:stretch>
            <a:fillRect/>
          </a:stretch>
        </p:blipFill>
        <p:spPr>
          <a:xfrm>
            <a:off x="311699" y="1640350"/>
            <a:ext cx="4137302" cy="333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69;p15" descr="Google Shape;69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9009" y="1640350"/>
            <a:ext cx="4453576" cy="33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74;p1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/>
            </a:lvl1pPr>
          </a:lstStyle>
          <a:p>
            <a:pPr/>
            <a:r>
              <a:t>Solutions</a:t>
            </a:r>
          </a:p>
        </p:txBody>
      </p:sp>
      <p:sp>
        <p:nvSpPr>
          <p:cNvPr id="121" name="Google Shape;75;p16"/>
          <p:cNvSpPr/>
          <p:nvPr/>
        </p:nvSpPr>
        <p:spPr>
          <a:xfrm>
            <a:off x="418150" y="1233674"/>
            <a:ext cx="1410001" cy="66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6476" y="0"/>
                </a:lnTo>
                <a:lnTo>
                  <a:pt x="21600" y="10800"/>
                </a:lnTo>
                <a:lnTo>
                  <a:pt x="16476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A999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Google Shape;76;p16"/>
          <p:cNvSpPr/>
          <p:nvPr/>
        </p:nvSpPr>
        <p:spPr>
          <a:xfrm>
            <a:off x="1568000" y="1233674"/>
            <a:ext cx="1596000" cy="669001"/>
          </a:xfrm>
          <a:prstGeom prst="chevron">
            <a:avLst>
              <a:gd name="adj" fmla="val 50000"/>
            </a:avLst>
          </a:prstGeom>
          <a:solidFill>
            <a:srgbClr val="F9CB9C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3" name="Google Shape;77;p16"/>
          <p:cNvSpPr/>
          <p:nvPr/>
        </p:nvSpPr>
        <p:spPr>
          <a:xfrm>
            <a:off x="2899174" y="1233674"/>
            <a:ext cx="1596001" cy="669001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4" name="Google Shape;78;p16"/>
          <p:cNvSpPr/>
          <p:nvPr/>
        </p:nvSpPr>
        <p:spPr>
          <a:xfrm>
            <a:off x="4285574" y="1233674"/>
            <a:ext cx="1519501" cy="669001"/>
          </a:xfrm>
          <a:prstGeom prst="chevron">
            <a:avLst>
              <a:gd name="adj" fmla="val 50000"/>
            </a:avLst>
          </a:prstGeom>
          <a:solidFill>
            <a:srgbClr val="B6D7A8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5" name="Google Shape;79;p16"/>
          <p:cNvSpPr/>
          <p:nvPr/>
        </p:nvSpPr>
        <p:spPr>
          <a:xfrm>
            <a:off x="5566050" y="1233674"/>
            <a:ext cx="1519501" cy="669001"/>
          </a:xfrm>
          <a:prstGeom prst="chevron">
            <a:avLst>
              <a:gd name="adj" fmla="val 50000"/>
            </a:avLst>
          </a:prstGeom>
          <a:solidFill>
            <a:srgbClr val="A4C2F4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6" name="Google Shape;80;p16"/>
          <p:cNvSpPr/>
          <p:nvPr/>
        </p:nvSpPr>
        <p:spPr>
          <a:xfrm>
            <a:off x="6844049" y="1233674"/>
            <a:ext cx="1519501" cy="669001"/>
          </a:xfrm>
          <a:prstGeom prst="chevron">
            <a:avLst>
              <a:gd name="adj" fmla="val 50000"/>
            </a:avLst>
          </a:prstGeom>
          <a:solidFill>
            <a:srgbClr val="B4A7D6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7" name="Google Shape;81;p16"/>
          <p:cNvSpPr txBox="1"/>
          <p:nvPr/>
        </p:nvSpPr>
        <p:spPr>
          <a:xfrm>
            <a:off x="454149" y="1281824"/>
            <a:ext cx="1338002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/>
            </a:lvl1pPr>
          </a:lstStyle>
          <a:p>
            <a:pPr/>
            <a:r>
              <a:t>Data Wrangling</a:t>
            </a:r>
          </a:p>
        </p:txBody>
      </p:sp>
      <p:sp>
        <p:nvSpPr>
          <p:cNvPr id="128" name="Google Shape;82;p16"/>
          <p:cNvSpPr txBox="1"/>
          <p:nvPr/>
        </p:nvSpPr>
        <p:spPr>
          <a:xfrm>
            <a:off x="1986250" y="1338674"/>
            <a:ext cx="7548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/>
            </a:lvl1pPr>
          </a:lstStyle>
          <a:p>
            <a:pPr/>
            <a:r>
              <a:t>EDA</a:t>
            </a:r>
          </a:p>
        </p:txBody>
      </p:sp>
      <p:sp>
        <p:nvSpPr>
          <p:cNvPr id="129" name="Google Shape;83;p16"/>
          <p:cNvSpPr txBox="1"/>
          <p:nvPr/>
        </p:nvSpPr>
        <p:spPr>
          <a:xfrm>
            <a:off x="3164008" y="1262474"/>
            <a:ext cx="1249501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/>
            </a:lvl1pPr>
          </a:lstStyle>
          <a:p>
            <a:pPr/>
            <a:r>
              <a:t>Statistical analysis</a:t>
            </a:r>
          </a:p>
        </p:txBody>
      </p:sp>
      <p:sp>
        <p:nvSpPr>
          <p:cNvPr id="130" name="Google Shape;84;p16"/>
          <p:cNvSpPr txBox="1"/>
          <p:nvPr/>
        </p:nvSpPr>
        <p:spPr>
          <a:xfrm>
            <a:off x="4648200" y="1262474"/>
            <a:ext cx="1249500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/>
            </a:pPr>
            <a:r>
              <a:t>Machine </a:t>
            </a:r>
          </a:p>
          <a:p>
            <a:pPr>
              <a:defRPr b="1"/>
            </a:pPr>
            <a:r>
              <a:t>Learning</a:t>
            </a:r>
          </a:p>
        </p:txBody>
      </p:sp>
      <p:sp>
        <p:nvSpPr>
          <p:cNvPr id="131" name="Google Shape;85;p16"/>
          <p:cNvSpPr txBox="1"/>
          <p:nvPr/>
        </p:nvSpPr>
        <p:spPr>
          <a:xfrm>
            <a:off x="5881275" y="1281824"/>
            <a:ext cx="1249501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/>
            </a:pPr>
            <a:r>
              <a:t>Feature</a:t>
            </a:r>
          </a:p>
          <a:p>
            <a:pPr>
              <a:defRPr b="1"/>
            </a:pPr>
            <a:r>
              <a:t>Analysis</a:t>
            </a:r>
          </a:p>
        </p:txBody>
      </p:sp>
      <p:sp>
        <p:nvSpPr>
          <p:cNvPr id="132" name="Google Shape;86;p16"/>
          <p:cNvSpPr txBox="1"/>
          <p:nvPr/>
        </p:nvSpPr>
        <p:spPr>
          <a:xfrm>
            <a:off x="7130774" y="1262474"/>
            <a:ext cx="1249501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/>
            </a:pPr>
            <a:r>
              <a:t>Data</a:t>
            </a:r>
          </a:p>
          <a:p>
            <a:pPr>
              <a:defRPr b="1"/>
            </a:pPr>
            <a:r>
              <a:t>Insights</a:t>
            </a:r>
          </a:p>
        </p:txBody>
      </p:sp>
      <p:grpSp>
        <p:nvGrpSpPr>
          <p:cNvPr id="135" name="Google Shape;87;p16"/>
          <p:cNvGrpSpPr/>
          <p:nvPr/>
        </p:nvGrpSpPr>
        <p:grpSpPr>
          <a:xfrm>
            <a:off x="432100" y="2076924"/>
            <a:ext cx="1135800" cy="2818635"/>
            <a:chOff x="0" y="0"/>
            <a:chExt cx="1135799" cy="2818633"/>
          </a:xfrm>
        </p:grpSpPr>
        <p:sp>
          <p:nvSpPr>
            <p:cNvPr id="133" name="Rectangle"/>
            <p:cNvSpPr/>
            <p:nvPr/>
          </p:nvSpPr>
          <p:spPr>
            <a:xfrm>
              <a:off x="0" y="0"/>
              <a:ext cx="1135800" cy="2732101"/>
            </a:xfrm>
            <a:prstGeom prst="rect">
              <a:avLst/>
            </a:prstGeom>
            <a:noFill/>
            <a:ln w="9525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4" name="•Fill NA…"/>
            <p:cNvSpPr txBox="1"/>
            <p:nvPr/>
          </p:nvSpPr>
          <p:spPr>
            <a:xfrm>
              <a:off x="0" y="0"/>
              <a:ext cx="1135800" cy="2818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•Fill NA</a:t>
              </a:r>
            </a:p>
            <a:p>
              <a:pPr/>
              <a:r>
                <a:t>•Parse date</a:t>
              </a:r>
            </a:p>
            <a:p>
              <a:pPr/>
              <a:r>
                <a:t>•Change year to age</a:t>
              </a:r>
            </a:p>
            <a:p>
              <a:pPr/>
              <a:r>
                <a:t>•preprocess categorical data to dummy table</a:t>
              </a:r>
            </a:p>
            <a:p>
              <a:pPr/>
              <a:r>
                <a:t>•normalize data</a:t>
              </a:r>
            </a:p>
            <a:p>
              <a:pPr/>
            </a:p>
          </p:txBody>
        </p:sp>
      </p:grpSp>
      <p:grpSp>
        <p:nvGrpSpPr>
          <p:cNvPr id="138" name="Google Shape;88;p16"/>
          <p:cNvGrpSpPr/>
          <p:nvPr/>
        </p:nvGrpSpPr>
        <p:grpSpPr>
          <a:xfrm>
            <a:off x="1727500" y="2076924"/>
            <a:ext cx="1135800" cy="2732101"/>
            <a:chOff x="0" y="0"/>
            <a:chExt cx="1135799" cy="2732100"/>
          </a:xfrm>
        </p:grpSpPr>
        <p:sp>
          <p:nvSpPr>
            <p:cNvPr id="136" name="Rectangle"/>
            <p:cNvSpPr/>
            <p:nvPr/>
          </p:nvSpPr>
          <p:spPr>
            <a:xfrm>
              <a:off x="0" y="-1"/>
              <a:ext cx="1135800" cy="2732102"/>
            </a:xfrm>
            <a:prstGeom prst="rect">
              <a:avLst/>
            </a:prstGeom>
            <a:noFill/>
            <a:ln w="9525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" name="•Feature distribution…"/>
            <p:cNvSpPr txBox="1"/>
            <p:nvPr/>
          </p:nvSpPr>
          <p:spPr>
            <a:xfrm>
              <a:off x="0" y="-1"/>
              <a:ext cx="1135800" cy="2005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•Feature distribution</a:t>
              </a:r>
            </a:p>
            <a:p>
              <a:pPr/>
              <a:r>
                <a:t>•Feature correlation</a:t>
              </a:r>
            </a:p>
            <a:p>
              <a:pPr/>
              <a:r>
                <a:t>•Check Imbalance </a:t>
              </a:r>
            </a:p>
            <a:p>
              <a:pPr/>
              <a:r>
                <a:t>•Time series plot</a:t>
              </a:r>
            </a:p>
          </p:txBody>
        </p:sp>
      </p:grpSp>
      <p:grpSp>
        <p:nvGrpSpPr>
          <p:cNvPr id="141" name="Google Shape;89;p16"/>
          <p:cNvGrpSpPr/>
          <p:nvPr/>
        </p:nvGrpSpPr>
        <p:grpSpPr>
          <a:xfrm>
            <a:off x="3022900" y="2076924"/>
            <a:ext cx="1135800" cy="2732101"/>
            <a:chOff x="0" y="0"/>
            <a:chExt cx="1135799" cy="2732100"/>
          </a:xfrm>
        </p:grpSpPr>
        <p:sp>
          <p:nvSpPr>
            <p:cNvPr id="139" name="Rectangle"/>
            <p:cNvSpPr/>
            <p:nvPr/>
          </p:nvSpPr>
          <p:spPr>
            <a:xfrm>
              <a:off x="0" y="-1"/>
              <a:ext cx="1135800" cy="2732102"/>
            </a:xfrm>
            <a:prstGeom prst="rect">
              <a:avLst/>
            </a:prstGeom>
            <a:noFill/>
            <a:ln w="9525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0" name="•Infer statistics of house price for specific features or categories…"/>
            <p:cNvSpPr txBox="1"/>
            <p:nvPr/>
          </p:nvSpPr>
          <p:spPr>
            <a:xfrm>
              <a:off x="0" y="-1"/>
              <a:ext cx="1135800" cy="2005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•Infer statistics of house price for specific features or categories</a:t>
              </a:r>
            </a:p>
            <a:p>
              <a:pPr/>
              <a:r>
                <a:t>•Test hypothesis</a:t>
              </a:r>
            </a:p>
          </p:txBody>
        </p:sp>
      </p:grpSp>
      <p:grpSp>
        <p:nvGrpSpPr>
          <p:cNvPr id="144" name="Google Shape;90;p16"/>
          <p:cNvGrpSpPr/>
          <p:nvPr/>
        </p:nvGrpSpPr>
        <p:grpSpPr>
          <a:xfrm>
            <a:off x="4394500" y="2079924"/>
            <a:ext cx="1135800" cy="2818635"/>
            <a:chOff x="0" y="0"/>
            <a:chExt cx="1135799" cy="2818633"/>
          </a:xfrm>
        </p:grpSpPr>
        <p:sp>
          <p:nvSpPr>
            <p:cNvPr id="142" name="Rectangle"/>
            <p:cNvSpPr/>
            <p:nvPr/>
          </p:nvSpPr>
          <p:spPr>
            <a:xfrm>
              <a:off x="0" y="0"/>
              <a:ext cx="1135800" cy="2732101"/>
            </a:xfrm>
            <a:prstGeom prst="rect">
              <a:avLst/>
            </a:prstGeom>
            <a:noFill/>
            <a:ln w="9525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3" name="•Polynomial regression with feature selection tuning…"/>
            <p:cNvSpPr txBox="1"/>
            <p:nvPr/>
          </p:nvSpPr>
          <p:spPr>
            <a:xfrm>
              <a:off x="0" y="0"/>
              <a:ext cx="1135800" cy="2818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•Polynomial regression with feature selection tuning</a:t>
              </a:r>
            </a:p>
            <a:p>
              <a:pPr/>
              <a:r>
                <a:t>•Random forest with parameter tuning</a:t>
              </a:r>
            </a:p>
            <a:p>
              <a:pPr/>
              <a:r>
                <a:t>•Xgboost with fine tuning</a:t>
              </a:r>
            </a:p>
          </p:txBody>
        </p:sp>
      </p:grpSp>
      <p:grpSp>
        <p:nvGrpSpPr>
          <p:cNvPr id="147" name="Google Shape;91;p16"/>
          <p:cNvGrpSpPr/>
          <p:nvPr/>
        </p:nvGrpSpPr>
        <p:grpSpPr>
          <a:xfrm>
            <a:off x="5681524" y="2079924"/>
            <a:ext cx="1135801" cy="2732102"/>
            <a:chOff x="0" y="0"/>
            <a:chExt cx="1135799" cy="2732100"/>
          </a:xfrm>
        </p:grpSpPr>
        <p:sp>
          <p:nvSpPr>
            <p:cNvPr id="145" name="Rectangle"/>
            <p:cNvSpPr/>
            <p:nvPr/>
          </p:nvSpPr>
          <p:spPr>
            <a:xfrm>
              <a:off x="0" y="-1"/>
              <a:ext cx="1135800" cy="2732102"/>
            </a:xfrm>
            <a:prstGeom prst="rect">
              <a:avLst/>
            </a:prstGeom>
            <a:noFill/>
            <a:ln w="9525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6" name="•Feature importance hierarchy…"/>
            <p:cNvSpPr txBox="1"/>
            <p:nvPr/>
          </p:nvSpPr>
          <p:spPr>
            <a:xfrm>
              <a:off x="0" y="-1"/>
              <a:ext cx="1135800" cy="261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•Feature importance hierarchy </a:t>
              </a:r>
            </a:p>
            <a:p>
              <a:pPr/>
              <a:r>
                <a:t>•Case study of feature importance with causal/correlation validation to mine driven forces.</a:t>
              </a:r>
            </a:p>
          </p:txBody>
        </p:sp>
      </p:grpSp>
      <p:grpSp>
        <p:nvGrpSpPr>
          <p:cNvPr id="150" name="Google Shape;92;p16"/>
          <p:cNvGrpSpPr/>
          <p:nvPr/>
        </p:nvGrpSpPr>
        <p:grpSpPr>
          <a:xfrm>
            <a:off x="7053125" y="2079924"/>
            <a:ext cx="1135801" cy="2818635"/>
            <a:chOff x="0" y="0"/>
            <a:chExt cx="1135799" cy="2818633"/>
          </a:xfrm>
        </p:grpSpPr>
        <p:sp>
          <p:nvSpPr>
            <p:cNvPr id="148" name="Rectangle"/>
            <p:cNvSpPr/>
            <p:nvPr/>
          </p:nvSpPr>
          <p:spPr>
            <a:xfrm>
              <a:off x="0" y="0"/>
              <a:ext cx="1135800" cy="2732101"/>
            </a:xfrm>
            <a:prstGeom prst="rect">
              <a:avLst/>
            </a:prstGeom>
            <a:noFill/>
            <a:ln w="9525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9" name="•recommend feature for marketing…"/>
            <p:cNvSpPr txBox="1"/>
            <p:nvPr/>
          </p:nvSpPr>
          <p:spPr>
            <a:xfrm>
              <a:off x="0" y="0"/>
              <a:ext cx="1135800" cy="2818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•recommend feature for marketing</a:t>
              </a:r>
            </a:p>
            <a:p>
              <a:pPr/>
              <a:r>
                <a:t>•draw conclusion for investment</a:t>
              </a:r>
            </a:p>
            <a:p>
              <a:pPr/>
              <a:r>
                <a:t>•insight for real estate development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97;p1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/>
            </a:lvl1pPr>
          </a:lstStyle>
          <a:p>
            <a:pPr/>
            <a:r>
              <a:t>Results</a:t>
            </a:r>
          </a:p>
        </p:txBody>
      </p:sp>
      <p:sp>
        <p:nvSpPr>
          <p:cNvPr id="153" name="Google Shape;98;p1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30200">
              <a:buClr>
                <a:srgbClr val="121212"/>
              </a:buClr>
              <a:buSzPts val="1600"/>
              <a:defRPr b="1" sz="1600">
                <a:solidFill>
                  <a:srgbClr val="121212"/>
                </a:solidFill>
              </a:defRPr>
            </a:pPr>
            <a:r>
              <a:t>Comparison of different regression models:</a:t>
            </a:r>
            <a:r>
              <a:rPr b="0" sz="1400"/>
              <a:t>	</a:t>
            </a:r>
          </a:p>
        </p:txBody>
      </p:sp>
      <p:graphicFrame>
        <p:nvGraphicFramePr>
          <p:cNvPr id="154" name="Google Shape;99;p17"/>
          <p:cNvGraphicFramePr/>
          <p:nvPr/>
        </p:nvGraphicFramePr>
        <p:xfrm>
          <a:off x="952500" y="1809750"/>
          <a:ext cx="7239000" cy="1524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rgbClr val="121212"/>
                          </a:solidFill>
                        </a:rPr>
                        <a:t>regression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rgbClr val="121212"/>
                          </a:solidFill>
                        </a:rPr>
                        <a:t>Best Cross validation r2 score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rgbClr val="121212"/>
                          </a:solidFill>
                        </a:rPr>
                        <a:t>Best Testing score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rgbClr val="121212"/>
                          </a:solidFill>
                        </a:rPr>
                        <a:t>Polynomial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rgbClr val="121212"/>
                          </a:solidFill>
                        </a:rPr>
                        <a:t>0.84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rgbClr val="121212"/>
                          </a:solidFill>
                        </a:rPr>
                        <a:t>0.76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rgbClr val="121212"/>
                          </a:solidFill>
                        </a:rPr>
                        <a:t>Random forest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rgbClr val="121212"/>
                          </a:solidFill>
                        </a:rPr>
                        <a:t>0.87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rgbClr val="121212"/>
                          </a:solidFill>
                        </a:rPr>
                        <a:t>0.83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121212"/>
                          </a:solidFill>
                        </a:rPr>
                        <a:t>Xgboost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121212"/>
                          </a:solidFill>
                        </a:rPr>
                        <a:t>&gt;0.99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121212"/>
                          </a:solidFill>
                        </a:rPr>
                        <a:t>0.87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04;p18" descr="Google Shape;104;p18"/>
          <p:cNvPicPr>
            <a:picLocks noChangeAspect="1"/>
          </p:cNvPicPr>
          <p:nvPr/>
        </p:nvPicPr>
        <p:blipFill>
          <a:blip r:embed="rId2">
            <a:extLst/>
          </a:blip>
          <a:srcRect l="8283" t="12504" r="13646" b="59929"/>
          <a:stretch>
            <a:fillRect/>
          </a:stretch>
        </p:blipFill>
        <p:spPr>
          <a:xfrm>
            <a:off x="812800" y="622300"/>
            <a:ext cx="7683180" cy="452120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Google Shape;105;p18"/>
          <p:cNvSpPr txBox="1"/>
          <p:nvPr/>
        </p:nvSpPr>
        <p:spPr>
          <a:xfrm>
            <a:off x="609599" y="228599"/>
            <a:ext cx="7023002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30200">
              <a:lnSpc>
                <a:spcPct val="115000"/>
              </a:lnSpc>
              <a:buClr>
                <a:srgbClr val="121212"/>
              </a:buClr>
              <a:buSzPts val="1600"/>
              <a:buFont typeface="Arial"/>
              <a:buChar char="●"/>
              <a:defRPr b="1" sz="1600">
                <a:solidFill>
                  <a:srgbClr val="121212"/>
                </a:solidFill>
              </a:defRPr>
            </a:pPr>
            <a:r>
              <a:t>Feature importance hierarchy:</a:t>
            </a:r>
            <a:r>
              <a:rPr b="0" sz="1400"/>
              <a:t>	</a:t>
            </a:r>
          </a:p>
        </p:txBody>
      </p:sp>
      <p:grpSp>
        <p:nvGrpSpPr>
          <p:cNvPr id="160" name="Google Shape;106;p18"/>
          <p:cNvGrpSpPr/>
          <p:nvPr/>
        </p:nvGrpSpPr>
        <p:grpSpPr>
          <a:xfrm>
            <a:off x="4673600" y="1282700"/>
            <a:ext cx="3657600" cy="1391400"/>
            <a:chOff x="0" y="0"/>
            <a:chExt cx="3657600" cy="1391399"/>
          </a:xfrm>
        </p:grpSpPr>
        <p:sp>
          <p:nvSpPr>
            <p:cNvPr id="158" name="Rectangle"/>
            <p:cNvSpPr/>
            <p:nvPr/>
          </p:nvSpPr>
          <p:spPr>
            <a:xfrm>
              <a:off x="0" y="0"/>
              <a:ext cx="3657600" cy="1391400"/>
            </a:xfrm>
            <a:prstGeom prst="rect">
              <a:avLst/>
            </a:prstGeom>
            <a:noFill/>
            <a:ln w="19050" cap="flat">
              <a:solidFill>
                <a:srgbClr val="4A86E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15000"/>
                </a:lnSpc>
              </a:pPr>
            </a:p>
          </p:txBody>
        </p:sp>
        <p:sp>
          <p:nvSpPr>
            <p:cNvPr id="159" name="High hierarchy feature key words:…"/>
            <p:cNvSpPr txBox="1"/>
            <p:nvPr/>
          </p:nvSpPr>
          <p:spPr>
            <a:xfrm>
              <a:off x="0" y="0"/>
              <a:ext cx="3657600" cy="1311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>
                  <a:solidFill>
                    <a:srgbClr val="121212"/>
                  </a:solidFill>
                </a:defRPr>
              </a:pPr>
              <a:r>
                <a:t>High hierarchy feature key words</a:t>
              </a:r>
              <a:r>
                <a:rPr b="0"/>
                <a:t>: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t>Quality 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t>Age 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t>Size 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t>Neighborhood</a:t>
              </a:r>
            </a:p>
          </p:txBody>
        </p:sp>
      </p:grpSp>
      <p:grpSp>
        <p:nvGrpSpPr>
          <p:cNvPr id="163" name="Google Shape;107;p18"/>
          <p:cNvGrpSpPr/>
          <p:nvPr/>
        </p:nvGrpSpPr>
        <p:grpSpPr>
          <a:xfrm>
            <a:off x="4673600" y="3048000"/>
            <a:ext cx="3657600" cy="1721700"/>
            <a:chOff x="0" y="0"/>
            <a:chExt cx="3657600" cy="1721699"/>
          </a:xfrm>
        </p:grpSpPr>
        <p:sp>
          <p:nvSpPr>
            <p:cNvPr id="161" name="Rectangle"/>
            <p:cNvSpPr/>
            <p:nvPr/>
          </p:nvSpPr>
          <p:spPr>
            <a:xfrm>
              <a:off x="0" y="0"/>
              <a:ext cx="3657600" cy="1721700"/>
            </a:xfrm>
            <a:prstGeom prst="rect">
              <a:avLst/>
            </a:prstGeom>
            <a:noFill/>
            <a:ln w="19050" cap="flat">
              <a:solidFill>
                <a:srgbClr val="4A86E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15000"/>
                </a:lnSpc>
                <a:defRPr>
                  <a:solidFill>
                    <a:srgbClr val="121212"/>
                  </a:solidFill>
                </a:defRPr>
              </a:pPr>
            </a:p>
          </p:txBody>
        </p:sp>
        <p:sp>
          <p:nvSpPr>
            <p:cNvPr id="162" name="Low hierarchy feature key words:…"/>
            <p:cNvSpPr txBox="1"/>
            <p:nvPr/>
          </p:nvSpPr>
          <p:spPr>
            <a:xfrm>
              <a:off x="0" y="0"/>
              <a:ext cx="3657600" cy="1544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>
                  <a:solidFill>
                    <a:srgbClr val="121212"/>
                  </a:solidFill>
                </a:defRPr>
              </a:pPr>
              <a:r>
                <a:t>Low hierarchy feature key words</a:t>
              </a:r>
              <a:r>
                <a:rPr b="0"/>
                <a:t>: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t>Porch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t>Fence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t>Pool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t>Utility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t>Outside condition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12;p1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/>
            </a:lvl1pPr>
          </a:lstStyle>
          <a:p>
            <a:pPr/>
            <a:r>
              <a:t>Case study for mining driven forces:</a:t>
            </a:r>
          </a:p>
        </p:txBody>
      </p:sp>
      <p:sp>
        <p:nvSpPr>
          <p:cNvPr id="166" name="Google Shape;113;p1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30200">
              <a:buClr>
                <a:srgbClr val="121212"/>
              </a:buClr>
              <a:buSzPts val="1600"/>
              <a:defRPr b="1" sz="1600">
                <a:solidFill>
                  <a:srgbClr val="121212"/>
                </a:solidFill>
              </a:defRPr>
            </a:pPr>
            <a:r>
              <a:t>Choose one feature from important feature category</a:t>
            </a:r>
            <a:r>
              <a:rPr b="0"/>
              <a:t>:</a:t>
            </a:r>
          </a:p>
          <a:p>
            <a:pPr marL="914400" indent="-330200">
              <a:buClr>
                <a:srgbClr val="121212"/>
              </a:buClr>
              <a:buSzPts val="1600"/>
              <a:buChar char="❖"/>
              <a:defRPr sz="1600">
                <a:solidFill>
                  <a:srgbClr val="121212"/>
                </a:solidFill>
              </a:defRPr>
            </a:pPr>
            <a:r>
              <a:t>Quality:  OverallQual</a:t>
            </a:r>
          </a:p>
          <a:p>
            <a:pPr marL="914400" indent="-330200">
              <a:buClr>
                <a:srgbClr val="121212"/>
              </a:buClr>
              <a:buSzPts val="1600"/>
              <a:buChar char="❖"/>
              <a:defRPr sz="1600">
                <a:solidFill>
                  <a:srgbClr val="121212"/>
                </a:solidFill>
              </a:defRPr>
            </a:pPr>
            <a:r>
              <a:t>Age: YearBuilt </a:t>
            </a:r>
          </a:p>
          <a:p>
            <a:pPr marL="914400" indent="-330200">
              <a:buClr>
                <a:srgbClr val="121212"/>
              </a:buClr>
              <a:buSzPts val="1600"/>
              <a:buChar char="❖"/>
              <a:defRPr sz="1600">
                <a:solidFill>
                  <a:srgbClr val="121212"/>
                </a:solidFill>
              </a:defRPr>
            </a:pPr>
            <a:r>
              <a:t>Size: GrLivArea </a:t>
            </a:r>
          </a:p>
          <a:p>
            <a:pPr marL="0" indent="0">
              <a:buSzTx/>
              <a:buNone/>
            </a:pPr>
            <a:endParaRPr sz="1600">
              <a:solidFill>
                <a:srgbClr val="121212"/>
              </a:solidFill>
            </a:endParaRPr>
          </a:p>
          <a:p>
            <a:pPr indent="-330200">
              <a:buClr>
                <a:srgbClr val="121212"/>
              </a:buClr>
              <a:buSzPts val="1600"/>
              <a:defRPr b="1" sz="1600">
                <a:solidFill>
                  <a:srgbClr val="121212"/>
                </a:solidFill>
              </a:defRPr>
            </a:pPr>
            <a:r>
              <a:t>Choose one feature from instantly thought important:</a:t>
            </a:r>
          </a:p>
          <a:p>
            <a:pPr marL="914400" indent="-330200">
              <a:buClr>
                <a:srgbClr val="121212"/>
              </a:buClr>
              <a:buSzPts val="1600"/>
              <a:buChar char="❖"/>
              <a:defRPr sz="1600">
                <a:solidFill>
                  <a:srgbClr val="121212"/>
                </a:solidFill>
              </a:defRPr>
            </a:pPr>
            <a:r>
              <a:t>Bedroom number: BedroomAbvGr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18;p20"/>
          <p:cNvSpPr txBox="1"/>
          <p:nvPr>
            <p:ph type="title"/>
          </p:nvPr>
        </p:nvSpPr>
        <p:spPr>
          <a:xfrm>
            <a:off x="311699" y="229124"/>
            <a:ext cx="8520602" cy="572702"/>
          </a:xfrm>
          <a:prstGeom prst="rect">
            <a:avLst/>
          </a:prstGeom>
        </p:spPr>
        <p:txBody>
          <a:bodyPr/>
          <a:lstStyle>
            <a:lvl1pPr defTabSz="877823">
              <a:defRPr b="1" sz="2688"/>
            </a:lvl1pPr>
          </a:lstStyle>
          <a:p>
            <a:pPr/>
            <a:r>
              <a:t>Time series view:</a:t>
            </a:r>
          </a:p>
        </p:txBody>
      </p:sp>
      <p:sp>
        <p:nvSpPr>
          <p:cNvPr id="169" name="Google Shape;119;p20"/>
          <p:cNvSpPr txBox="1"/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04800"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</a:defRPr>
            </a:pPr>
            <a:r>
              <a:t>Age of house and Sale Price correlation trends over time.</a:t>
            </a:r>
          </a:p>
          <a:p>
            <a:pPr marL="0" indent="457200">
              <a:buSzTx/>
              <a:buNone/>
              <a:defRPr sz="1200">
                <a:solidFill>
                  <a:srgbClr val="121212"/>
                </a:solidFill>
              </a:defRPr>
            </a:pPr>
            <a:r>
              <a:t>Y axis is average house sale price (red, SalePrice) or average home age (black, YearBuilt) of sold houses within a month. X axis is Sold Time with precision of a month.</a:t>
            </a:r>
          </a:p>
          <a:p>
            <a:pPr indent="-304800"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</a:defRPr>
            </a:pPr>
            <a:r>
              <a:t>We see a negative correlation along time between the two.</a:t>
            </a:r>
          </a:p>
        </p:txBody>
      </p:sp>
      <p:pic>
        <p:nvPicPr>
          <p:cNvPr id="170" name="Google Shape;120;p20" descr="Google Shape;120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400" y="2193930"/>
            <a:ext cx="8413200" cy="2844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25;p21"/>
          <p:cNvSpPr txBox="1"/>
          <p:nvPr>
            <p:ph type="title"/>
          </p:nvPr>
        </p:nvSpPr>
        <p:spPr>
          <a:xfrm>
            <a:off x="311699" y="229124"/>
            <a:ext cx="8520602" cy="572702"/>
          </a:xfrm>
          <a:prstGeom prst="rect">
            <a:avLst/>
          </a:prstGeom>
        </p:spPr>
        <p:txBody>
          <a:bodyPr/>
          <a:lstStyle>
            <a:lvl1pPr defTabSz="877823">
              <a:defRPr b="1" sz="2688"/>
            </a:lvl1pPr>
          </a:lstStyle>
          <a:p>
            <a:pPr/>
            <a:r>
              <a:t>Time series view:</a:t>
            </a:r>
          </a:p>
        </p:txBody>
      </p:sp>
      <p:sp>
        <p:nvSpPr>
          <p:cNvPr id="173" name="Google Shape;126;p21"/>
          <p:cNvSpPr txBox="1"/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04800"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</a:defRPr>
            </a:pPr>
            <a:r>
              <a:t>House quality and Sale Price correlation trends over time.</a:t>
            </a:r>
          </a:p>
          <a:p>
            <a:pPr marL="0" indent="457200">
              <a:buSzTx/>
              <a:buNone/>
              <a:defRPr sz="1200">
                <a:solidFill>
                  <a:srgbClr val="121212"/>
                </a:solidFill>
              </a:defRPr>
            </a:pPr>
            <a:r>
              <a:t>Y axis is average house sale price (red, SalePrice) or average home quality (black, OverallQual) of sold houses within a month. X axis is Sold Time with precision of a month.</a:t>
            </a:r>
          </a:p>
          <a:p>
            <a:pPr marL="0" indent="457200">
              <a:buSzTx/>
              <a:buNone/>
            </a:pPr>
            <a:endParaRPr sz="1200">
              <a:solidFill>
                <a:srgbClr val="121212"/>
              </a:solidFill>
            </a:endParaRPr>
          </a:p>
          <a:p>
            <a:pPr indent="-304800"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</a:defRPr>
            </a:pPr>
            <a:r>
              <a:t>We see a negative correlation along time between the two.</a:t>
            </a:r>
          </a:p>
        </p:txBody>
      </p:sp>
      <p:pic>
        <p:nvPicPr>
          <p:cNvPr id="174" name="Google Shape;127;p21" descr="Google Shape;127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2082849"/>
            <a:ext cx="8629099" cy="2821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